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70" r:id="rId3"/>
    <p:sldId id="268" r:id="rId4"/>
    <p:sldId id="259" r:id="rId5"/>
    <p:sldId id="260" r:id="rId6"/>
    <p:sldId id="269" r:id="rId7"/>
    <p:sldId id="271" r:id="rId8"/>
    <p:sldId id="265" r:id="rId9"/>
    <p:sldId id="262" r:id="rId10"/>
    <p:sldId id="308" r:id="rId11"/>
    <p:sldId id="264" r:id="rId12"/>
    <p:sldId id="263" r:id="rId13"/>
    <p:sldId id="291" r:id="rId14"/>
    <p:sldId id="281" r:id="rId15"/>
    <p:sldId id="283" r:id="rId16"/>
    <p:sldId id="282" r:id="rId17"/>
    <p:sldId id="284" r:id="rId18"/>
    <p:sldId id="285" r:id="rId19"/>
    <p:sldId id="286" r:id="rId20"/>
    <p:sldId id="287" r:id="rId21"/>
    <p:sldId id="292" r:id="rId22"/>
    <p:sldId id="321" r:id="rId23"/>
    <p:sldId id="322" r:id="rId24"/>
    <p:sldId id="320" r:id="rId25"/>
    <p:sldId id="293" r:id="rId26"/>
    <p:sldId id="294" r:id="rId27"/>
    <p:sldId id="278" r:id="rId28"/>
    <p:sldId id="288" r:id="rId29"/>
    <p:sldId id="289" r:id="rId30"/>
    <p:sldId id="290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10" r:id="rId45"/>
    <p:sldId id="314" r:id="rId46"/>
    <p:sldId id="318" r:id="rId47"/>
    <p:sldId id="319" r:id="rId48"/>
    <p:sldId id="315" r:id="rId49"/>
    <p:sldId id="316" r:id="rId50"/>
    <p:sldId id="311" r:id="rId51"/>
    <p:sldId id="28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86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73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241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9666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125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667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4855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0289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589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654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190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99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65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073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870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058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906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8D53FD7-BCCD-4742-B9A5-19855101D6DC}" type="datetimeFigureOut">
              <a:rPr lang="en-US" smtClean="0"/>
              <a:t>6/23/2018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7CE432-1C20-4462-BBAD-0CB3E560EB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619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stackoverflow.com/questions/48497696/fast-forward-error-in-github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4618" y="1237673"/>
            <a:ext cx="9393382" cy="1450109"/>
          </a:xfrm>
          <a:solidFill>
            <a:srgbClr val="00B05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/>
          <a:lstStyle/>
          <a:p>
            <a:r>
              <a:rPr lang="en-US" dirty="0" smtClean="0"/>
              <a:t>Version Control Management </a:t>
            </a:r>
            <a:r>
              <a:rPr lang="en-US" dirty="0" smtClean="0">
                <a:solidFill>
                  <a:schemeClr val="bg1"/>
                </a:solidFill>
              </a:rPr>
              <a:t>important component for Dev OPPs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5033818" y="4491053"/>
            <a:ext cx="6221413" cy="860400"/>
          </a:xfrm>
        </p:spPr>
        <p:txBody>
          <a:bodyPr>
            <a:noAutofit/>
          </a:bodyPr>
          <a:lstStyle/>
          <a:p>
            <a:r>
              <a:rPr lang="en-US" sz="4800" b="1" u="sng" dirty="0" smtClean="0"/>
              <a:t>Sarower Ahmmed</a:t>
            </a:r>
            <a:endParaRPr lang="en-US" sz="4800" b="1" u="sng" dirty="0"/>
          </a:p>
        </p:txBody>
      </p:sp>
    </p:spTree>
    <p:extLst>
      <p:ext uri="{BB962C8B-B14F-4D97-AF65-F5344CB8AC3E}">
        <p14:creationId xmlns:p14="http://schemas.microsoft.com/office/powerpoint/2010/main" val="3405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503" y="452718"/>
            <a:ext cx="11955606" cy="586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9410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Image result for github vs sv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6" y="452718"/>
            <a:ext cx="11135030" cy="527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7075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Image result for github vs sv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86" y="914400"/>
            <a:ext cx="10498678" cy="527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0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30" y="230347"/>
            <a:ext cx="9404723" cy="831138"/>
          </a:xfrm>
        </p:spPr>
        <p:txBody>
          <a:bodyPr/>
          <a:lstStyle/>
          <a:p>
            <a:r>
              <a:rPr lang="en-US" dirty="0" smtClean="0"/>
              <a:t>How to push project to GitHub?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283856"/>
            <a:ext cx="8946541" cy="49645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step to create local  repository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dirty="0" smtClean="0"/>
              <a:t>Eclipse project location – know as work space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dirty="0" smtClean="0"/>
              <a:t>Local repo known as </a:t>
            </a:r>
            <a:r>
              <a:rPr lang="en-US" dirty="0" err="1" smtClean="0"/>
              <a:t>git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step to push local repo to central repo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2" y="2559736"/>
            <a:ext cx="11020424" cy="28123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25130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313819"/>
            <a:ext cx="11008876" cy="635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34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360218"/>
            <a:ext cx="10827720" cy="58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72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37440"/>
            <a:ext cx="10691958" cy="647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530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593" y="452718"/>
            <a:ext cx="10172916" cy="584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4807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see local repo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539212"/>
            <a:ext cx="10322504" cy="47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5649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212437"/>
            <a:ext cx="5061962" cy="6243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164" y="285604"/>
            <a:ext cx="5166326" cy="6083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8456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Image result for version contr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173" y="526474"/>
            <a:ext cx="8570630" cy="582569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41889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333" y="334675"/>
            <a:ext cx="4954163" cy="57890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74" y="334675"/>
            <a:ext cx="6375201" cy="578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72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472" y="291484"/>
            <a:ext cx="7027205" cy="64094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9527" y="766618"/>
            <a:ext cx="2530764" cy="6463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Commit = save from local to central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09527" y="1691316"/>
            <a:ext cx="2530764" cy="147732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Stashes = if multiple people work same file&gt;&gt; Stashes 1</a:t>
            </a:r>
            <a:r>
              <a:rPr lang="en-US" baseline="30000" dirty="0" smtClean="0"/>
              <a:t>st</a:t>
            </a:r>
            <a:r>
              <a:rPr lang="en-US" dirty="0" smtClean="0"/>
              <a:t>&gt;&gt; rebase&gt;&gt; to check if any conflict or not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109527" y="4132456"/>
            <a:ext cx="2530764" cy="9233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Merge= Merge multiple repo or project into one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9527" y="5349332"/>
            <a:ext cx="2530764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Show in History = can show push or pull history in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351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123" y="184727"/>
            <a:ext cx="7865748" cy="64722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45236" y="1206917"/>
            <a:ext cx="2927928" cy="923330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Pull= import project from GitHub repo to local, fetch+ merge</a:t>
            </a:r>
            <a:r>
              <a:rPr lang="en-US" dirty="0" smtClean="0">
                <a:sym typeface="Wingdings" panose="05000000000000000000" pitchFamily="2" charset="2"/>
              </a:rPr>
              <a:t> pull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85452" y="3097680"/>
            <a:ext cx="2530764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Pull…= multiple options inside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5113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Pull… </a:t>
            </a:r>
            <a:r>
              <a:rPr lang="en-US" dirty="0" smtClean="0">
                <a:sym typeface="Wingdings" panose="05000000000000000000" pitchFamily="2" charset="2"/>
              </a:rPr>
              <a:t> important options inside like rebase , merge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9779" y="2052638"/>
            <a:ext cx="6934217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98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Fetching a remote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53310"/>
            <a:ext cx="10709997" cy="459509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When </a:t>
            </a:r>
            <a:r>
              <a:rPr lang="en-US" dirty="0"/>
              <a:t>working with other people's repositories,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there </a:t>
            </a:r>
            <a:r>
              <a:rPr lang="en-US" dirty="0"/>
              <a:t>are a few basic </a:t>
            </a:r>
            <a:r>
              <a:rPr lang="en-US" dirty="0" err="1"/>
              <a:t>Git</a:t>
            </a:r>
            <a:r>
              <a:rPr lang="en-US" dirty="0"/>
              <a:t> commands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to </a:t>
            </a:r>
            <a:r>
              <a:rPr lang="en-US" dirty="0"/>
              <a:t>remember:</a:t>
            </a:r>
          </a:p>
          <a:p>
            <a:r>
              <a:rPr lang="en-US" dirty="0"/>
              <a:t>•	</a:t>
            </a:r>
            <a:r>
              <a:rPr lang="en-US" dirty="0" err="1"/>
              <a:t>git</a:t>
            </a:r>
            <a:r>
              <a:rPr lang="en-US" dirty="0"/>
              <a:t> clone</a:t>
            </a:r>
          </a:p>
          <a:p>
            <a:r>
              <a:rPr lang="en-US" dirty="0"/>
              <a:t>•	</a:t>
            </a:r>
            <a:r>
              <a:rPr lang="en-US" dirty="0" err="1"/>
              <a:t>git</a:t>
            </a:r>
            <a:r>
              <a:rPr lang="en-US" dirty="0"/>
              <a:t> fetch</a:t>
            </a:r>
          </a:p>
          <a:p>
            <a:r>
              <a:rPr lang="en-US" dirty="0"/>
              <a:t>•	</a:t>
            </a:r>
            <a:r>
              <a:rPr lang="en-US" dirty="0" err="1"/>
              <a:t>git</a:t>
            </a:r>
            <a:r>
              <a:rPr lang="en-US" dirty="0"/>
              <a:t> merge</a:t>
            </a:r>
          </a:p>
          <a:p>
            <a:r>
              <a:rPr lang="en-US" dirty="0"/>
              <a:t>•	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pull</a:t>
            </a:r>
          </a:p>
          <a:p>
            <a:endParaRPr lang="en-US" dirty="0"/>
          </a:p>
          <a:p>
            <a:r>
              <a:rPr lang="en-US" dirty="0"/>
              <a:t>clone and </a:t>
            </a:r>
            <a:r>
              <a:rPr lang="en-US" dirty="0" smtClean="0"/>
              <a:t>fetch download </a:t>
            </a:r>
            <a:r>
              <a:rPr lang="en-US" dirty="0"/>
              <a:t>remote code from a repository's remote URL to your local computer, </a:t>
            </a:r>
            <a:endParaRPr lang="en-US" dirty="0" smtClean="0"/>
          </a:p>
          <a:p>
            <a:r>
              <a:rPr lang="en-US" dirty="0" smtClean="0"/>
              <a:t>merge </a:t>
            </a:r>
            <a:r>
              <a:rPr lang="en-US" dirty="0"/>
              <a:t>is used to merge different people's work together with yours, and </a:t>
            </a:r>
            <a:endParaRPr lang="en-US" dirty="0" smtClean="0"/>
          </a:p>
          <a:p>
            <a:r>
              <a:rPr lang="en-US" dirty="0" smtClean="0"/>
              <a:t>pull </a:t>
            </a:r>
            <a:r>
              <a:rPr lang="en-US" dirty="0"/>
              <a:t>is a combination of fetch and merge.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676" y="660135"/>
            <a:ext cx="4166252" cy="3455344"/>
          </a:xfrm>
          <a:prstGeom prst="rect">
            <a:avLst/>
          </a:prstGeom>
        </p:spPr>
      </p:pic>
      <p:sp>
        <p:nvSpPr>
          <p:cNvPr id="4" name="Right Arrow Callout 3"/>
          <p:cNvSpPr/>
          <p:nvPr/>
        </p:nvSpPr>
        <p:spPr>
          <a:xfrm>
            <a:off x="3519056" y="3325091"/>
            <a:ext cx="240146" cy="665018"/>
          </a:xfrm>
          <a:prstGeom prst="rightArrow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08582" y="347293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Inside Pull…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28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7"/>
            <a:ext cx="7444944" cy="58834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36000" y="2471100"/>
            <a:ext cx="2530764" cy="92333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Switch To= to switch new or other old branched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5653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74" y="233795"/>
            <a:ext cx="5642444" cy="6274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554" y="278820"/>
            <a:ext cx="5787009" cy="622992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789382" y="2022764"/>
            <a:ext cx="5745018" cy="22906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323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setup </a:t>
            </a:r>
            <a:r>
              <a:rPr lang="en-US" dirty="0" err="1" smtClean="0"/>
              <a:t>Git</a:t>
            </a:r>
            <a:r>
              <a:rPr lang="en-US" dirty="0" smtClean="0"/>
              <a:t> for Eclipse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</a:t>
            </a:r>
            <a:r>
              <a:rPr lang="en-US" dirty="0"/>
              <a:t>to </a:t>
            </a:r>
            <a:r>
              <a:rPr lang="en-US" dirty="0">
                <a:hlinkClick r:id="rId2"/>
              </a:rPr>
              <a:t>https://github.com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and sign in </a:t>
            </a:r>
          </a:p>
          <a:p>
            <a:r>
              <a:rPr lang="en-US" dirty="0" smtClean="0"/>
              <a:t>User Name: </a:t>
            </a:r>
            <a:r>
              <a:rPr lang="en-US" dirty="0" smtClean="0">
                <a:solidFill>
                  <a:srgbClr val="FFC000"/>
                </a:solidFill>
              </a:rPr>
              <a:t>studentttech@gmail.com</a:t>
            </a:r>
          </a:p>
          <a:p>
            <a:r>
              <a:rPr lang="en-US" dirty="0" smtClean="0"/>
              <a:t>Pass: </a:t>
            </a:r>
            <a:r>
              <a:rPr lang="en-US" dirty="0" smtClean="0">
                <a:solidFill>
                  <a:srgbClr val="FFC000"/>
                </a:solidFill>
              </a:rPr>
              <a:t>student123</a:t>
            </a:r>
          </a:p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time create new repository</a:t>
            </a:r>
            <a:endParaRPr lang="en-US" dirty="0"/>
          </a:p>
          <a:p>
            <a:r>
              <a:rPr lang="en-US" dirty="0" smtClean="0"/>
              <a:t>Click Clone or download&gt; copy URL and paste it in </a:t>
            </a:r>
            <a:r>
              <a:rPr lang="en-US" dirty="0" smtClean="0">
                <a:solidFill>
                  <a:srgbClr val="FF0000"/>
                </a:solidFill>
              </a:rPr>
              <a:t>URI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38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79" y="839755"/>
            <a:ext cx="10486688" cy="5898762"/>
          </a:xfrm>
        </p:spPr>
      </p:pic>
    </p:spTree>
    <p:extLst>
      <p:ext uri="{BB962C8B-B14F-4D97-AF65-F5344CB8AC3E}">
        <p14:creationId xmlns:p14="http://schemas.microsoft.com/office/powerpoint/2010/main" val="236012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98" y="289249"/>
            <a:ext cx="10685738" cy="6010728"/>
          </a:xfrm>
        </p:spPr>
      </p:pic>
    </p:spTree>
    <p:extLst>
      <p:ext uri="{BB962C8B-B14F-4D97-AF65-F5344CB8AC3E}">
        <p14:creationId xmlns:p14="http://schemas.microsoft.com/office/powerpoint/2010/main" val="120283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version contr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973" y="387927"/>
            <a:ext cx="8621502" cy="599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9290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6291" y="749733"/>
            <a:ext cx="8761413" cy="706964"/>
          </a:xfrm>
        </p:spPr>
        <p:txBody>
          <a:bodyPr/>
          <a:lstStyle/>
          <a:p>
            <a:r>
              <a:rPr lang="en-US" dirty="0" smtClean="0"/>
              <a:t>Go to 1</a:t>
            </a:r>
            <a:r>
              <a:rPr lang="en-US" baseline="30000" dirty="0" smtClean="0"/>
              <a:t>st</a:t>
            </a:r>
            <a:r>
              <a:rPr lang="en-US" dirty="0" smtClean="0"/>
              <a:t> project: click clone and copy HTTP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21" y="952901"/>
            <a:ext cx="11013558" cy="495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75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236" y="362100"/>
            <a:ext cx="10396396" cy="609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458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58618"/>
            <a:ext cx="10659198" cy="636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2271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Pushed </a:t>
            </a:r>
            <a:r>
              <a:rPr lang="en-US" smtClean="0"/>
              <a:t>successfully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24928"/>
            <a:ext cx="10348478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232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Eclipse project</a:t>
            </a:r>
            <a:r>
              <a:rPr lang="en-US" dirty="0" smtClean="0">
                <a:sym typeface="Wingdings" panose="05000000000000000000" pitchFamily="2" charset="2"/>
              </a:rPr>
              <a:t> Local Central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610" y="1987984"/>
            <a:ext cx="4175371" cy="41957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715" y="1683475"/>
            <a:ext cx="6728467" cy="480477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644073" y="2770909"/>
            <a:ext cx="46182" cy="23275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062018" y="5098473"/>
            <a:ext cx="3729182" cy="0"/>
          </a:xfrm>
          <a:prstGeom prst="straightConnector1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768989" y="2770909"/>
            <a:ext cx="3957556" cy="2161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45027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452717"/>
            <a:ext cx="11133142" cy="581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5598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63347" y="2253809"/>
            <a:ext cx="9404723" cy="1400530"/>
          </a:xfrm>
        </p:spPr>
        <p:txBody>
          <a:bodyPr/>
          <a:lstStyle/>
          <a:p>
            <a:r>
              <a:rPr lang="en-US" dirty="0" smtClean="0"/>
              <a:t>Import project from GitHub to Eclipse </a:t>
            </a:r>
            <a:r>
              <a:rPr lang="en-US" dirty="0" smtClean="0">
                <a:sym typeface="Wingdings" panose="05000000000000000000" pitchFamily="2" charset="2"/>
              </a:rPr>
              <a:t> Pull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165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202" y="277091"/>
            <a:ext cx="3851998" cy="58586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200" y="80962"/>
            <a:ext cx="6299200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9467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073" y="452718"/>
            <a:ext cx="9864436" cy="577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51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3156" y="138546"/>
            <a:ext cx="9203028" cy="649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58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4519" y="973668"/>
            <a:ext cx="3028414" cy="3952897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470" y="3285024"/>
            <a:ext cx="2453110" cy="1380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7" y="3008863"/>
            <a:ext cx="2619375" cy="1743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11559" y="5467739"/>
            <a:ext cx="8595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555435" y="5467739"/>
            <a:ext cx="11945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39265" y="5467739"/>
            <a:ext cx="106150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3601616" y="3713584"/>
            <a:ext cx="933062" cy="44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355180" y="3656465"/>
            <a:ext cx="933062" cy="4478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655" y="452718"/>
            <a:ext cx="10474035" cy="597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12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999" y="323272"/>
            <a:ext cx="11111345" cy="62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3477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710" y="131881"/>
            <a:ext cx="10876684" cy="657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180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3811" y="181551"/>
            <a:ext cx="6061061" cy="6385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7136" y="181552"/>
            <a:ext cx="46482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8317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>
                <a:hlinkClick r:id="rId2"/>
              </a:rPr>
              <a:t>fast-forward error in </a:t>
            </a:r>
            <a:r>
              <a:rPr lang="en-US" b="1" u="sng" dirty="0" err="1">
                <a:hlinkClick r:id="rId2"/>
              </a:rPr>
              <a:t>Github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1625600"/>
            <a:ext cx="8946541" cy="4622799"/>
          </a:xfrm>
        </p:spPr>
        <p:txBody>
          <a:bodyPr>
            <a:normAutofit/>
          </a:bodyPr>
          <a:lstStyle/>
          <a:p>
            <a:r>
              <a:rPr lang="en-US" dirty="0"/>
              <a:t>The above problem happens when the remote repository has been updated and the local one tries to push its new changes to remote without updating its content.</a:t>
            </a:r>
          </a:p>
          <a:p>
            <a:r>
              <a:rPr lang="en-US" dirty="0"/>
              <a:t>The problem can be resolved with a pull. You can try any one or all of the following:</a:t>
            </a:r>
          </a:p>
          <a:p>
            <a:r>
              <a:rPr lang="en-US" dirty="0"/>
              <a:t>1.	</a:t>
            </a:r>
            <a:r>
              <a:rPr lang="en-US" dirty="0" err="1"/>
              <a:t>git</a:t>
            </a:r>
            <a:r>
              <a:rPr lang="en-US" dirty="0"/>
              <a:t> pull --all</a:t>
            </a:r>
          </a:p>
          <a:p>
            <a:r>
              <a:rPr lang="en-US" dirty="0"/>
              <a:t>2.	</a:t>
            </a:r>
            <a:r>
              <a:rPr lang="en-US" dirty="0" err="1"/>
              <a:t>git</a:t>
            </a:r>
            <a:r>
              <a:rPr lang="en-US" dirty="0"/>
              <a:t> pull origin &lt; </a:t>
            </a:r>
            <a:r>
              <a:rPr lang="en-US" dirty="0" err="1"/>
              <a:t>your_branch_name</a:t>
            </a:r>
            <a:r>
              <a:rPr lang="en-US" dirty="0"/>
              <a:t> &gt;</a:t>
            </a:r>
          </a:p>
          <a:p>
            <a:r>
              <a:rPr lang="en-US" dirty="0"/>
              <a:t>3.	</a:t>
            </a:r>
            <a:r>
              <a:rPr lang="en-US" dirty="0" err="1"/>
              <a:t>git</a:t>
            </a:r>
            <a:r>
              <a:rPr lang="en-US" dirty="0"/>
              <a:t> pull --rebase</a:t>
            </a:r>
          </a:p>
          <a:p>
            <a:r>
              <a:rPr lang="en-US" b="1" dirty="0">
                <a:solidFill>
                  <a:srgbClr val="00B0F0"/>
                </a:solidFill>
              </a:rPr>
              <a:t>The last option is the best one as it tries to rebase your repo against the remote preventing an extra merge commit.</a:t>
            </a:r>
          </a:p>
          <a:p>
            <a:r>
              <a:rPr lang="en-US" dirty="0" smtClean="0"/>
              <a:t>More info </a:t>
            </a:r>
            <a:r>
              <a:rPr lang="en-US" dirty="0"/>
              <a:t>please check - </a:t>
            </a:r>
            <a:r>
              <a:rPr lang="en-US" dirty="0">
                <a:solidFill>
                  <a:srgbClr val="FFC000"/>
                </a:solidFill>
              </a:rPr>
              <a:t>https://help.github.com/articles/dealing-with-non-fast-forward-errors/</a:t>
            </a:r>
          </a:p>
        </p:txBody>
      </p:sp>
    </p:spTree>
    <p:extLst>
      <p:ext uri="{BB962C8B-B14F-4D97-AF65-F5344CB8AC3E}">
        <p14:creationId xmlns:p14="http://schemas.microsoft.com/office/powerpoint/2010/main" val="33197422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conflict?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853248"/>
            <a:ext cx="10702610" cy="401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202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809453" cy="1579282"/>
          </a:xfrm>
        </p:spPr>
        <p:txBody>
          <a:bodyPr/>
          <a:lstStyle/>
          <a:p>
            <a:r>
              <a:rPr lang="en-US" sz="2400" b="1" dirty="0">
                <a:solidFill>
                  <a:srgbClr val="FFC000"/>
                </a:solidFill>
              </a:rPr>
              <a:t>which portion of code is pulled from remote and which is from local?-</a:t>
            </a:r>
            <a:r>
              <a:rPr lang="en-US" sz="2400" dirty="0"/>
              <a:t>You can think of the HEAD as the "current branch". When you switch branches with </a:t>
            </a:r>
            <a:r>
              <a:rPr lang="en-US" sz="2400" dirty="0" err="1"/>
              <a:t>git</a:t>
            </a:r>
            <a:r>
              <a:rPr lang="en-US" sz="2400" dirty="0"/>
              <a:t> checkout, the HEAD revision changes to point to the tip of the new branch.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903" y="2152073"/>
            <a:ext cx="11020008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2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581755"/>
          </a:xfrm>
        </p:spPr>
        <p:txBody>
          <a:bodyPr/>
          <a:lstStyle/>
          <a:p>
            <a:r>
              <a:rPr lang="en-US" sz="2400" dirty="0" smtClean="0"/>
              <a:t>Best practice for your work and interview: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1034473"/>
            <a:ext cx="11213380" cy="5421745"/>
          </a:xfrm>
        </p:spPr>
        <p:txBody>
          <a:bodyPr>
            <a:normAutofit fontScale="77500" lnSpcReduction="20000"/>
          </a:bodyPr>
          <a:lstStyle/>
          <a:p>
            <a:endParaRPr lang="en-US" dirty="0"/>
          </a:p>
          <a:p>
            <a:r>
              <a:rPr lang="en-US" dirty="0"/>
              <a:t>Right click on the project </a:t>
            </a:r>
            <a:r>
              <a:rPr lang="en-US" dirty="0" smtClean="0"/>
              <a:t>&gt;&gt;&gt;Team&gt;&gt;&gt;Commit</a:t>
            </a:r>
            <a:r>
              <a:rPr lang="en-US" dirty="0"/>
              <a:t>....</a:t>
            </a:r>
          </a:p>
          <a:p>
            <a:r>
              <a:rPr lang="en-US" dirty="0" smtClean="0"/>
              <a:t>Move all un-stage files to stage &gt;&gt;&gt;Write </a:t>
            </a:r>
            <a:r>
              <a:rPr lang="en-US" dirty="0"/>
              <a:t>up the commit message </a:t>
            </a:r>
            <a:r>
              <a:rPr lang="en-US" dirty="0" smtClean="0"/>
              <a:t>&gt;&gt; commit and push.</a:t>
            </a: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no one else has pushed any changes, I'm done. If someone has, then </a:t>
            </a:r>
            <a:r>
              <a:rPr lang="en-US" dirty="0">
                <a:solidFill>
                  <a:srgbClr val="FFC000"/>
                </a:solidFill>
              </a:rPr>
              <a:t>the commit succeeds, and the push gets rejected.</a:t>
            </a:r>
          </a:p>
          <a:p>
            <a:r>
              <a:rPr lang="en-US" dirty="0"/>
              <a:t>Right click on the project and choose Team: Pull. If there are no conflicts, then choose Team: Push to Upstream and I'm done.</a:t>
            </a:r>
          </a:p>
          <a:p>
            <a:r>
              <a:rPr lang="en-US" dirty="0">
                <a:solidFill>
                  <a:srgbClr val="FFC000"/>
                </a:solidFill>
              </a:rPr>
              <a:t>If there are conflicts</a:t>
            </a:r>
            <a:r>
              <a:rPr lang="en-US" dirty="0"/>
              <a:t>, look through the package explorer to see which files are conflicted. Right click on each conflicted file, and choose Team: Merge Tool. It will show all the changes in both versions of the file, with any conflicts shown in red. Click on the button to merge all non-conflict changes, then edit any red sections manually. </a:t>
            </a:r>
            <a:endParaRPr lang="en-US" dirty="0" smtClean="0"/>
          </a:p>
          <a:p>
            <a:r>
              <a:rPr lang="en-US" dirty="0" smtClean="0"/>
              <a:t>Save </a:t>
            </a:r>
            <a:r>
              <a:rPr lang="en-US" dirty="0"/>
              <a:t>the changes to the file. If you want, you can compare it to HEAD to see what changes you are making on top of the changes you just pulled.</a:t>
            </a:r>
          </a:p>
          <a:p>
            <a:r>
              <a:rPr lang="en-US" b="1" dirty="0">
                <a:solidFill>
                  <a:srgbClr val="00B0F0"/>
                </a:solidFill>
              </a:rPr>
              <a:t>Right click on the file and choose </a:t>
            </a:r>
            <a:r>
              <a:rPr lang="en-US" b="1" dirty="0" smtClean="0">
                <a:solidFill>
                  <a:srgbClr val="00B0F0"/>
                </a:solidFill>
              </a:rPr>
              <a:t>Team:&gt;&gt;Add </a:t>
            </a:r>
            <a:r>
              <a:rPr lang="en-US" b="1" dirty="0">
                <a:solidFill>
                  <a:srgbClr val="00B0F0"/>
                </a:solidFill>
              </a:rPr>
              <a:t>to Index to tell </a:t>
            </a:r>
            <a:r>
              <a:rPr lang="en-US" b="1" dirty="0" err="1">
                <a:solidFill>
                  <a:srgbClr val="00B0F0"/>
                </a:solidFill>
              </a:rPr>
              <a:t>EGit</a:t>
            </a:r>
            <a:r>
              <a:rPr lang="en-US" b="1" dirty="0">
                <a:solidFill>
                  <a:srgbClr val="00B0F0"/>
                </a:solidFill>
              </a:rPr>
              <a:t> that you've finished merging that file</a:t>
            </a:r>
            <a:r>
              <a:rPr lang="en-US" dirty="0"/>
              <a:t>. </a:t>
            </a:r>
          </a:p>
          <a:p>
            <a:r>
              <a:rPr lang="en-US" dirty="0"/>
              <a:t>Repeat for any other conflicted files.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When all the files are merged, right click on the project and choose Team: Rebase: Continue Rebase. If there are more conflicted commits, go back to dealing with conflicts.</a:t>
            </a:r>
          </a:p>
          <a:p>
            <a:r>
              <a:rPr lang="en-US" dirty="0" smtClean="0"/>
              <a:t>When the rebase is complete, run your tests to see that the rebase didn't break anything.</a:t>
            </a:r>
          </a:p>
          <a:p>
            <a:r>
              <a:rPr lang="en-US" dirty="0" smtClean="0"/>
              <a:t>Right </a:t>
            </a:r>
            <a:r>
              <a:rPr lang="en-US" dirty="0"/>
              <a:t>click on the project and choose Team: Push to Upstream.</a:t>
            </a:r>
          </a:p>
        </p:txBody>
      </p:sp>
    </p:spTree>
    <p:extLst>
      <p:ext uri="{BB962C8B-B14F-4D97-AF65-F5344CB8AC3E}">
        <p14:creationId xmlns:p14="http://schemas.microsoft.com/office/powerpoint/2010/main" val="3508809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Resolve conflict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1505527"/>
            <a:ext cx="10264468" cy="505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5303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union of branches is done in two ways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merge -</a:t>
            </a:r>
            <a:r>
              <a:rPr lang="en-US" dirty="0"/>
              <a:t>The best known form is </a:t>
            </a:r>
            <a:r>
              <a:rPr lang="en-US" dirty="0" err="1"/>
              <a:t>git</a:t>
            </a:r>
            <a:r>
              <a:rPr lang="en-US" dirty="0"/>
              <a:t> merge, which performs a fusion to three bands between the last two snapshots of each branch and the common ancestor to both, creating a new commit with mixed changes.</a:t>
            </a:r>
          </a:p>
          <a:p>
            <a:endParaRPr lang="en-US" dirty="0"/>
          </a:p>
          <a:p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smtClean="0"/>
              <a:t>rebase </a:t>
            </a:r>
            <a:r>
              <a:rPr lang="en-US" dirty="0"/>
              <a:t>- basically what it does is to collect one by one the changes confirmed in one branch, and reapply them on another.</a:t>
            </a:r>
          </a:p>
          <a:p>
            <a:endParaRPr lang="en-US" dirty="0"/>
          </a:p>
          <a:p>
            <a:r>
              <a:rPr lang="en-US" b="1" dirty="0">
                <a:solidFill>
                  <a:srgbClr val="FFC000"/>
                </a:solidFill>
              </a:rPr>
              <a:t>Using rebase can help us avoid conflicts </a:t>
            </a:r>
            <a:r>
              <a:rPr lang="en-US" dirty="0"/>
              <a:t>whenever it is applied to commits that are local and have not been uploaded to any remote repository. If you are not careful with the latter and a partner uses affected changes, sure you will have problems since these types of conflicts are usually difficult to repair.</a:t>
            </a:r>
          </a:p>
        </p:txBody>
      </p:sp>
    </p:spTree>
    <p:extLst>
      <p:ext uri="{BB962C8B-B14F-4D97-AF65-F5344CB8AC3E}">
        <p14:creationId xmlns:p14="http://schemas.microsoft.com/office/powerpoint/2010/main" val="15101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11559" y="5467739"/>
            <a:ext cx="85953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Home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5435" y="5467739"/>
            <a:ext cx="1194558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Transport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139265" y="5467739"/>
            <a:ext cx="106150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Storage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V="1">
            <a:off x="1165609" y="3204318"/>
            <a:ext cx="2049590" cy="1554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532" y="3336053"/>
            <a:ext cx="2591590" cy="10837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750" y="3204318"/>
            <a:ext cx="2882140" cy="1921426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3376247" y="3697793"/>
            <a:ext cx="914657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7954093" y="3557095"/>
            <a:ext cx="914657" cy="5627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rved Down Arrow 1"/>
          <p:cNvSpPr/>
          <p:nvPr/>
        </p:nvSpPr>
        <p:spPr>
          <a:xfrm>
            <a:off x="3215199" y="1302327"/>
            <a:ext cx="6686183" cy="1708728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9852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797744" cy="1400530"/>
          </a:xfrm>
        </p:spPr>
        <p:txBody>
          <a:bodyPr/>
          <a:lstStyle/>
          <a:p>
            <a:r>
              <a:rPr lang="en-US" dirty="0" err="1" smtClean="0">
                <a:solidFill>
                  <a:srgbClr val="00B0F0"/>
                </a:solidFill>
              </a:rPr>
              <a:t>git</a:t>
            </a:r>
            <a:r>
              <a:rPr lang="en-US" dirty="0" smtClean="0">
                <a:solidFill>
                  <a:srgbClr val="00B0F0"/>
                </a:solidFill>
              </a:rPr>
              <a:t> stash- prevent conflict also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>
                <a:solidFill>
                  <a:srgbClr val="FFC000"/>
                </a:solidFill>
              </a:rPr>
              <a:t>Using rebase can </a:t>
            </a:r>
            <a:r>
              <a:rPr lang="en-US" b="1" dirty="0" smtClean="0">
                <a:solidFill>
                  <a:srgbClr val="FFC000"/>
                </a:solidFill>
              </a:rPr>
              <a:t>help </a:t>
            </a:r>
            <a:r>
              <a:rPr lang="en-US" b="1" dirty="0">
                <a:solidFill>
                  <a:srgbClr val="FFC000"/>
                </a:solidFill>
              </a:rPr>
              <a:t>us avoid conflicts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stash? – to prevent </a:t>
            </a:r>
            <a:r>
              <a:rPr lang="en-US" dirty="0"/>
              <a:t>conflict and save your working </a:t>
            </a:r>
            <a:r>
              <a:rPr lang="en-US" dirty="0" smtClean="0"/>
              <a:t>copy</a:t>
            </a:r>
          </a:p>
          <a:p>
            <a:r>
              <a:rPr lang="en-US" dirty="0" smtClean="0"/>
              <a:t>When stash ? – if multiple people work on same file and possible chance of conflict</a:t>
            </a:r>
          </a:p>
          <a:p>
            <a:r>
              <a:rPr lang="en-US" dirty="0" smtClean="0"/>
              <a:t>How to do stash?-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project&gt; </a:t>
            </a:r>
            <a:r>
              <a:rPr lang="en-US" dirty="0" err="1" smtClean="0"/>
              <a:t>rt</a:t>
            </a:r>
            <a:r>
              <a:rPr lang="en-US" dirty="0" smtClean="0"/>
              <a:t> click&gt;&gt; team&gt;&gt; stash&gt;&gt; put name&gt;&gt; save a work copy of your code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Now do </a:t>
            </a:r>
            <a:r>
              <a:rPr lang="en-US" dirty="0"/>
              <a:t>project&gt; </a:t>
            </a:r>
            <a:r>
              <a:rPr lang="en-US" dirty="0" err="1"/>
              <a:t>rt</a:t>
            </a:r>
            <a:r>
              <a:rPr lang="en-US" dirty="0"/>
              <a:t> click&gt;&gt; team&gt;&gt; </a:t>
            </a:r>
            <a:r>
              <a:rPr lang="en-US" dirty="0" smtClean="0"/>
              <a:t>pull&gt;&gt; rebase&gt;&gt; get a copy of code from GitHub repo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project&gt; </a:t>
            </a:r>
            <a:r>
              <a:rPr lang="en-US" dirty="0" err="1"/>
              <a:t>rt</a:t>
            </a:r>
            <a:r>
              <a:rPr lang="en-US" dirty="0"/>
              <a:t> click&gt;&gt; team&gt;&gt; stash</a:t>
            </a:r>
            <a:r>
              <a:rPr lang="en-US" dirty="0" smtClean="0"/>
              <a:t>&gt;&gt;select your name&gt;&gt; </a:t>
            </a:r>
            <a:r>
              <a:rPr lang="en-US" dirty="0" err="1" smtClean="0"/>
              <a:t>git</a:t>
            </a:r>
            <a:r>
              <a:rPr lang="en-US" dirty="0" smtClean="0"/>
              <a:t> stage&gt;&gt; add your code or delete your code&gt;&gt; commit and push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971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14853" y="2967335"/>
            <a:ext cx="276229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THANKS</a:t>
            </a:r>
            <a:endParaRPr lang="en-US" sz="5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2148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Image result for version control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0246" y="267856"/>
            <a:ext cx="8880588" cy="632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92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Popular version control in market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47" y="2320275"/>
            <a:ext cx="3400425" cy="1343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3585" y="2185915"/>
            <a:ext cx="2314575" cy="1981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780" y="4241944"/>
            <a:ext cx="3028950" cy="1514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6530" y="130110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10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mage result for github vs sv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509" y="286327"/>
            <a:ext cx="11412394" cy="625056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584142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github vs sv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84" y="452718"/>
            <a:ext cx="10231008" cy="589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43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727</TotalTime>
  <Words>874</Words>
  <Application>Microsoft Office PowerPoint</Application>
  <PresentationFormat>Widescreen</PresentationFormat>
  <Paragraphs>93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Century Gothic</vt:lpstr>
      <vt:lpstr>Wingdings</vt:lpstr>
      <vt:lpstr>Wingdings 3</vt:lpstr>
      <vt:lpstr>Ion</vt:lpstr>
      <vt:lpstr>Version Control Management important component for Dev OPPs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 version control in market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to push project to GitHub?</vt:lpstr>
      <vt:lpstr>PowerPoint Presentation</vt:lpstr>
      <vt:lpstr>PowerPoint Presentation</vt:lpstr>
      <vt:lpstr>PowerPoint Presentation</vt:lpstr>
      <vt:lpstr>PowerPoint Presentation</vt:lpstr>
      <vt:lpstr>How to see local repo</vt:lpstr>
      <vt:lpstr>PowerPoint Presentation</vt:lpstr>
      <vt:lpstr>PowerPoint Presentation</vt:lpstr>
      <vt:lpstr>PowerPoint Presentation</vt:lpstr>
      <vt:lpstr>PowerPoint Presentation</vt:lpstr>
      <vt:lpstr>Pull…  important options inside like rebase , merge</vt:lpstr>
      <vt:lpstr>Fetching a remote </vt:lpstr>
      <vt:lpstr>PowerPoint Presentation</vt:lpstr>
      <vt:lpstr>PowerPoint Presentation</vt:lpstr>
      <vt:lpstr>How to setup Git for Eclipse</vt:lpstr>
      <vt:lpstr>PowerPoint Presentation</vt:lpstr>
      <vt:lpstr>PowerPoint Presentation</vt:lpstr>
      <vt:lpstr>Go to 1st project: click clone and copy HTTP</vt:lpstr>
      <vt:lpstr>PowerPoint Presentation</vt:lpstr>
      <vt:lpstr>PowerPoint Presentation</vt:lpstr>
      <vt:lpstr>Pushed successfully</vt:lpstr>
      <vt:lpstr>Eclipse project Local Central</vt:lpstr>
      <vt:lpstr>PowerPoint Presentation</vt:lpstr>
      <vt:lpstr>Import project from GitHub to Eclipse  Pull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fast-forward error in Github </vt:lpstr>
      <vt:lpstr>How to handle conflict?</vt:lpstr>
      <vt:lpstr>which portion of code is pulled from remote and which is from local?-You can think of the HEAD as the "current branch". When you switch branches with git checkout, the HEAD revision changes to point to the tip of the new branch.</vt:lpstr>
      <vt:lpstr>Best practice for your work and interview:</vt:lpstr>
      <vt:lpstr>Resolve conflict</vt:lpstr>
      <vt:lpstr>The union of branches is done in two ways: </vt:lpstr>
      <vt:lpstr>git stash- prevent conflict also Using rebase can help us avoid conflicts 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sarower ahmmed</dc:creator>
  <cp:lastModifiedBy>sarower ahmmed</cp:lastModifiedBy>
  <cp:revision>31</cp:revision>
  <dcterms:created xsi:type="dcterms:W3CDTF">2017-10-13T06:50:57Z</dcterms:created>
  <dcterms:modified xsi:type="dcterms:W3CDTF">2018-06-24T04:33:57Z</dcterms:modified>
</cp:coreProperties>
</file>